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4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5" r:id="rId4"/>
    <p:sldMasterId id="2147483660" r:id="rId5"/>
    <p:sldMasterId id="2147483678" r:id="rId6"/>
    <p:sldMasterId id="2147483687" r:id="rId7"/>
    <p:sldMasterId id="2147483696" r:id="rId8"/>
  </p:sldMasterIdLst>
  <p:sldIdLst>
    <p:sldId id="257" r:id="rId9"/>
    <p:sldId id="280" r:id="rId10"/>
    <p:sldId id="281" r:id="rId11"/>
    <p:sldId id="278" r:id="rId12"/>
    <p:sldId id="285" r:id="rId13"/>
    <p:sldId id="290" r:id="rId14"/>
    <p:sldId id="288" r:id="rId15"/>
    <p:sldId id="289" r:id="rId16"/>
    <p:sldId id="282" r:id="rId17"/>
    <p:sldId id="283" r:id="rId18"/>
    <p:sldId id="284" r:id="rId19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4589"/>
    <a:srgbClr val="0E6EB6"/>
    <a:srgbClr val="21B2A8"/>
    <a:srgbClr val="DB5C57"/>
    <a:srgbClr val="9AC4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1" autoAdjust="0"/>
    <p:restoredTop sz="94660"/>
  </p:normalViewPr>
  <p:slideViewPr>
    <p:cSldViewPr snapToGrid="0">
      <p:cViewPr varScale="1">
        <p:scale>
          <a:sx n="68" d="100"/>
          <a:sy n="68" d="100"/>
        </p:scale>
        <p:origin x="54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tableStyles" Target="tableStyle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454297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  <a:endParaRPr lang="en-GB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454297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11192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0E6EB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7" name="Tijdelijke aanduiding voor inhoud 2">
            <a:extLst>
              <a:ext uri="{FF2B5EF4-FFF2-40B4-BE49-F238E27FC236}">
                <a16:creationId xmlns:a16="http://schemas.microsoft.com/office/drawing/2014/main" id="{D2DEC796-7C04-E14E-A920-4B458815E1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43050" y="1825625"/>
            <a:ext cx="4872038" cy="4200271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8" name="Tijdelijke aanduiding voor inhoud 3">
            <a:extLst>
              <a:ext uri="{FF2B5EF4-FFF2-40B4-BE49-F238E27FC236}">
                <a16:creationId xmlns:a16="http://schemas.microsoft.com/office/drawing/2014/main" id="{D8CE4EE2-FD3F-FE44-9A3B-28CF8E0DCF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81762" y="1825625"/>
            <a:ext cx="4872038" cy="4200271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5974699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0E6EB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6" name="Tijdelijke aanduiding voor tekst 2">
            <a:extLst>
              <a:ext uri="{FF2B5EF4-FFF2-40B4-BE49-F238E27FC236}">
                <a16:creationId xmlns:a16="http://schemas.microsoft.com/office/drawing/2014/main" id="{02170208-0948-AB4C-9D03-24F20F3727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41462" y="1681163"/>
            <a:ext cx="4813299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0E6EB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sp>
        <p:nvSpPr>
          <p:cNvPr id="9" name="Tijdelijke aanduiding voor inhoud 3">
            <a:extLst>
              <a:ext uri="{FF2B5EF4-FFF2-40B4-BE49-F238E27FC236}">
                <a16:creationId xmlns:a16="http://schemas.microsoft.com/office/drawing/2014/main" id="{7336AC18-73E7-2A46-BED6-D99587948B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541461" y="2505075"/>
            <a:ext cx="4813298" cy="3429381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10" name="Tijdelijke aanduiding voor tekst 4">
            <a:extLst>
              <a:ext uri="{FF2B5EF4-FFF2-40B4-BE49-F238E27FC236}">
                <a16:creationId xmlns:a16="http://schemas.microsoft.com/office/drawing/2014/main" id="{68D2618B-84D3-6942-9485-ADCCED96A4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54761" y="1681163"/>
            <a:ext cx="500062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0E6EB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sp>
        <p:nvSpPr>
          <p:cNvPr id="11" name="Tijdelijke aanduiding voor inhoud 5">
            <a:extLst>
              <a:ext uri="{FF2B5EF4-FFF2-40B4-BE49-F238E27FC236}">
                <a16:creationId xmlns:a16="http://schemas.microsoft.com/office/drawing/2014/main" id="{F12EBF6D-FA6C-AF44-846D-056AF4956F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54760" y="2505075"/>
            <a:ext cx="5000627" cy="3429381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3170418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0E6EB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9009329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0E6EB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F96F7307-389C-E14B-81E5-2F576EA89C8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797550" y="2057400"/>
            <a:ext cx="5556250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 dirty="0"/>
          </a:p>
        </p:txBody>
      </p:sp>
      <p:sp>
        <p:nvSpPr>
          <p:cNvPr id="5" name="Tijdelijke aanduiding voor tekst 3">
            <a:extLst>
              <a:ext uri="{FF2B5EF4-FFF2-40B4-BE49-F238E27FC236}">
                <a16:creationId xmlns:a16="http://schemas.microsoft.com/office/drawing/2014/main" id="{CB778FA5-D53D-B84C-9513-791EF37802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82737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9503529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0E6EB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252A90-DAEB-5544-8140-58667E548A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2057400"/>
            <a:ext cx="6172200" cy="3803650"/>
          </a:xfrm>
          <a:prstGeom prst="rect">
            <a:avLst/>
          </a:prstGeom>
        </p:spPr>
        <p:txBody>
          <a:bodyPr/>
          <a:lstStyle>
            <a:lvl1pPr>
              <a:buClr>
                <a:srgbClr val="08A5B5"/>
              </a:buClr>
              <a:defRPr sz="3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rgbClr val="08A5B5"/>
              </a:buClr>
              <a:defRPr sz="28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rgbClr val="08A5B5"/>
              </a:buClr>
              <a:defRPr sz="24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rgbClr val="08A5B5"/>
              </a:buClr>
              <a:defRPr sz="20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rgbClr val="08A5B5"/>
              </a:buClr>
              <a:defRPr sz="20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5" name="Tijdelijke aanduiding voor tekst 3">
            <a:extLst>
              <a:ext uri="{FF2B5EF4-FFF2-40B4-BE49-F238E27FC236}">
                <a16:creationId xmlns:a16="http://schemas.microsoft.com/office/drawing/2014/main" id="{1D9E72AF-6307-744D-89AF-90670014C0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11297" y="2057400"/>
            <a:ext cx="326072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4972151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titel 1">
            <a:extLst>
              <a:ext uri="{FF2B5EF4-FFF2-40B4-BE49-F238E27FC236}">
                <a16:creationId xmlns:a16="http://schemas.microsoft.com/office/drawing/2014/main" id="{AE1556D5-314B-F748-8960-41FF0D418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solidFill>
                  <a:srgbClr val="9AC44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4" name="Tijdelijke aanduiding voor inhoud 2">
            <a:extLst>
              <a:ext uri="{FF2B5EF4-FFF2-40B4-BE49-F238E27FC236}">
                <a16:creationId xmlns:a16="http://schemas.microsoft.com/office/drawing/2014/main" id="{DF351529-CC3B-0E49-BA21-2DF3D7A92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3050" y="1825625"/>
            <a:ext cx="9810750" cy="4175125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3876523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>
            <a:extLst>
              <a:ext uri="{FF2B5EF4-FFF2-40B4-BE49-F238E27FC236}">
                <a16:creationId xmlns:a16="http://schemas.microsoft.com/office/drawing/2014/main" id="{0E27782F-597F-3242-BB21-B5645D2068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 b="1">
                <a:solidFill>
                  <a:srgbClr val="9AC44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8" name="Ondertitel 2">
            <a:extLst>
              <a:ext uri="{FF2B5EF4-FFF2-40B4-BE49-F238E27FC236}">
                <a16:creationId xmlns:a16="http://schemas.microsoft.com/office/drawing/2014/main" id="{AB6F8405-8F63-7C42-9846-C852522964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Klikken om de ondertitelstijl van het model te bewerken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8056814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>
            <a:extLst>
              <a:ext uri="{FF2B5EF4-FFF2-40B4-BE49-F238E27FC236}">
                <a16:creationId xmlns:a16="http://schemas.microsoft.com/office/drawing/2014/main" id="{6A8270FA-DB73-274C-9405-180EAD770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4438" y="1709738"/>
            <a:ext cx="10133012" cy="2852737"/>
          </a:xfrm>
          <a:prstGeom prst="rect">
            <a:avLst/>
          </a:prstGeom>
        </p:spPr>
        <p:txBody>
          <a:bodyPr anchor="b"/>
          <a:lstStyle>
            <a:lvl1pPr>
              <a:defRPr sz="6000" b="1">
                <a:solidFill>
                  <a:srgbClr val="9AC44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6" name="Tijdelijke aanduiding voor tekst 2">
            <a:extLst>
              <a:ext uri="{FF2B5EF4-FFF2-40B4-BE49-F238E27FC236}">
                <a16:creationId xmlns:a16="http://schemas.microsoft.com/office/drawing/2014/main" id="{06491D31-A7B7-6F43-89F1-BD60C89C1C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14436" y="4589463"/>
            <a:ext cx="10133013" cy="141814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0294326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9AC44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7" name="Tijdelijke aanduiding voor inhoud 2">
            <a:extLst>
              <a:ext uri="{FF2B5EF4-FFF2-40B4-BE49-F238E27FC236}">
                <a16:creationId xmlns:a16="http://schemas.microsoft.com/office/drawing/2014/main" id="{D2DEC796-7C04-E14E-A920-4B458815E1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43050" y="1825625"/>
            <a:ext cx="4872038" cy="4172839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8" name="Tijdelijke aanduiding voor inhoud 3">
            <a:extLst>
              <a:ext uri="{FF2B5EF4-FFF2-40B4-BE49-F238E27FC236}">
                <a16:creationId xmlns:a16="http://schemas.microsoft.com/office/drawing/2014/main" id="{D8CE4EE2-FD3F-FE44-9A3B-28CF8E0DCF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81762" y="1825625"/>
            <a:ext cx="4872038" cy="4172839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9386321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9AC44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6" name="Tijdelijke aanduiding voor tekst 2">
            <a:extLst>
              <a:ext uri="{FF2B5EF4-FFF2-40B4-BE49-F238E27FC236}">
                <a16:creationId xmlns:a16="http://schemas.microsoft.com/office/drawing/2014/main" id="{02170208-0948-AB4C-9D03-24F20F3727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41462" y="1681163"/>
            <a:ext cx="4813299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9AC44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sp>
        <p:nvSpPr>
          <p:cNvPr id="9" name="Tijdelijke aanduiding voor inhoud 3">
            <a:extLst>
              <a:ext uri="{FF2B5EF4-FFF2-40B4-BE49-F238E27FC236}">
                <a16:creationId xmlns:a16="http://schemas.microsoft.com/office/drawing/2014/main" id="{7336AC18-73E7-2A46-BED6-D99587948B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541461" y="2505075"/>
            <a:ext cx="4813298" cy="3493389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10" name="Tijdelijke aanduiding voor tekst 4">
            <a:extLst>
              <a:ext uri="{FF2B5EF4-FFF2-40B4-BE49-F238E27FC236}">
                <a16:creationId xmlns:a16="http://schemas.microsoft.com/office/drawing/2014/main" id="{68D2618B-84D3-6942-9485-ADCCED96A4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54761" y="1681163"/>
            <a:ext cx="500062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9AC44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sp>
        <p:nvSpPr>
          <p:cNvPr id="11" name="Tijdelijke aanduiding voor inhoud 5">
            <a:extLst>
              <a:ext uri="{FF2B5EF4-FFF2-40B4-BE49-F238E27FC236}">
                <a16:creationId xmlns:a16="http://schemas.microsoft.com/office/drawing/2014/main" id="{F12EBF6D-FA6C-AF44-846D-056AF4956F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54760" y="2505075"/>
            <a:ext cx="5000627" cy="3493389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817014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GB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89907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9AC44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5571652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9AC44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F96F7307-389C-E14B-81E5-2F576EA89C8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797550" y="2057400"/>
            <a:ext cx="5556250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 dirty="0"/>
          </a:p>
        </p:txBody>
      </p:sp>
      <p:sp>
        <p:nvSpPr>
          <p:cNvPr id="5" name="Tijdelijke aanduiding voor tekst 3">
            <a:extLst>
              <a:ext uri="{FF2B5EF4-FFF2-40B4-BE49-F238E27FC236}">
                <a16:creationId xmlns:a16="http://schemas.microsoft.com/office/drawing/2014/main" id="{CB778FA5-D53D-B84C-9513-791EF37802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82737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9960319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9AC44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252A90-DAEB-5544-8140-58667E548A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2057400"/>
            <a:ext cx="6172200" cy="3803650"/>
          </a:xfrm>
          <a:prstGeom prst="rect">
            <a:avLst/>
          </a:prstGeom>
        </p:spPr>
        <p:txBody>
          <a:bodyPr/>
          <a:lstStyle>
            <a:lvl1pPr>
              <a:buClr>
                <a:srgbClr val="08A5B5"/>
              </a:buClr>
              <a:defRPr sz="3200"/>
            </a:lvl1pPr>
            <a:lvl2pPr>
              <a:buClr>
                <a:srgbClr val="08A5B5"/>
              </a:buClr>
              <a:defRPr sz="2800"/>
            </a:lvl2pPr>
            <a:lvl3pPr>
              <a:buClr>
                <a:srgbClr val="08A5B5"/>
              </a:buClr>
              <a:defRPr sz="2400"/>
            </a:lvl3pPr>
            <a:lvl4pPr>
              <a:buClr>
                <a:srgbClr val="08A5B5"/>
              </a:buClr>
              <a:defRPr sz="2000"/>
            </a:lvl4pPr>
            <a:lvl5pPr>
              <a:buClr>
                <a:srgbClr val="08A5B5"/>
              </a:buCl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5" name="Tijdelijke aanduiding voor tekst 3">
            <a:extLst>
              <a:ext uri="{FF2B5EF4-FFF2-40B4-BE49-F238E27FC236}">
                <a16:creationId xmlns:a16="http://schemas.microsoft.com/office/drawing/2014/main" id="{1D9E72AF-6307-744D-89AF-90670014C0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11297" y="2057400"/>
            <a:ext cx="326072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24253474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titel 1">
            <a:extLst>
              <a:ext uri="{FF2B5EF4-FFF2-40B4-BE49-F238E27FC236}">
                <a16:creationId xmlns:a16="http://schemas.microsoft.com/office/drawing/2014/main" id="{AE1556D5-314B-F748-8960-41FF0D418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solidFill>
                  <a:srgbClr val="DB5C5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4" name="Tijdelijke aanduiding voor inhoud 2">
            <a:extLst>
              <a:ext uri="{FF2B5EF4-FFF2-40B4-BE49-F238E27FC236}">
                <a16:creationId xmlns:a16="http://schemas.microsoft.com/office/drawing/2014/main" id="{DF351529-CC3B-0E49-BA21-2DF3D7A92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3050" y="1825625"/>
            <a:ext cx="9810750" cy="4175125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91650728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>
            <a:extLst>
              <a:ext uri="{FF2B5EF4-FFF2-40B4-BE49-F238E27FC236}">
                <a16:creationId xmlns:a16="http://schemas.microsoft.com/office/drawing/2014/main" id="{0E27782F-597F-3242-BB21-B5645D2068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 b="1">
                <a:solidFill>
                  <a:srgbClr val="DB5C5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8" name="Ondertitel 2">
            <a:extLst>
              <a:ext uri="{FF2B5EF4-FFF2-40B4-BE49-F238E27FC236}">
                <a16:creationId xmlns:a16="http://schemas.microsoft.com/office/drawing/2014/main" id="{AB6F8405-8F63-7C42-9846-C852522964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Klikken om de ondertitelstijl van het model te bewerken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2326314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>
            <a:extLst>
              <a:ext uri="{FF2B5EF4-FFF2-40B4-BE49-F238E27FC236}">
                <a16:creationId xmlns:a16="http://schemas.microsoft.com/office/drawing/2014/main" id="{6A8270FA-DB73-274C-9405-180EAD770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4438" y="1709738"/>
            <a:ext cx="10133012" cy="2852737"/>
          </a:xfrm>
          <a:prstGeom prst="rect">
            <a:avLst/>
          </a:prstGeom>
        </p:spPr>
        <p:txBody>
          <a:bodyPr anchor="b"/>
          <a:lstStyle>
            <a:lvl1pPr>
              <a:defRPr sz="6000" b="1">
                <a:solidFill>
                  <a:srgbClr val="DB5C5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6" name="Tijdelijke aanduiding voor tekst 2">
            <a:extLst>
              <a:ext uri="{FF2B5EF4-FFF2-40B4-BE49-F238E27FC236}">
                <a16:creationId xmlns:a16="http://schemas.microsoft.com/office/drawing/2014/main" id="{06491D31-A7B7-6F43-89F1-BD60C89C1C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14436" y="4589464"/>
            <a:ext cx="10133013" cy="14194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9589996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DB5C5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7" name="Tijdelijke aanduiding voor inhoud 2">
            <a:extLst>
              <a:ext uri="{FF2B5EF4-FFF2-40B4-BE49-F238E27FC236}">
                <a16:creationId xmlns:a16="http://schemas.microsoft.com/office/drawing/2014/main" id="{D2DEC796-7C04-E14E-A920-4B458815E1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43050" y="1825625"/>
            <a:ext cx="4872038" cy="4154261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8" name="Tijdelijke aanduiding voor inhoud 3">
            <a:extLst>
              <a:ext uri="{FF2B5EF4-FFF2-40B4-BE49-F238E27FC236}">
                <a16:creationId xmlns:a16="http://schemas.microsoft.com/office/drawing/2014/main" id="{D8CE4EE2-FD3F-FE44-9A3B-28CF8E0DCF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81762" y="1825625"/>
            <a:ext cx="4872038" cy="4154261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5310834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DB5C5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6" name="Tijdelijke aanduiding voor tekst 2">
            <a:extLst>
              <a:ext uri="{FF2B5EF4-FFF2-40B4-BE49-F238E27FC236}">
                <a16:creationId xmlns:a16="http://schemas.microsoft.com/office/drawing/2014/main" id="{02170208-0948-AB4C-9D03-24F20F3727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71623" y="1681163"/>
            <a:ext cx="478313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DB5C5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sp>
        <p:nvSpPr>
          <p:cNvPr id="9" name="Tijdelijke aanduiding voor inhoud 3">
            <a:extLst>
              <a:ext uri="{FF2B5EF4-FFF2-40B4-BE49-F238E27FC236}">
                <a16:creationId xmlns:a16="http://schemas.microsoft.com/office/drawing/2014/main" id="{7336AC18-73E7-2A46-BED6-D99587948B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571621" y="2505075"/>
            <a:ext cx="4783138" cy="3489325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10" name="Tijdelijke aanduiding voor tekst 4">
            <a:extLst>
              <a:ext uri="{FF2B5EF4-FFF2-40B4-BE49-F238E27FC236}">
                <a16:creationId xmlns:a16="http://schemas.microsoft.com/office/drawing/2014/main" id="{68D2618B-84D3-6942-9485-ADCCED96A4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54761" y="1681163"/>
            <a:ext cx="500062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DB5C5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sp>
        <p:nvSpPr>
          <p:cNvPr id="11" name="Tijdelijke aanduiding voor inhoud 5">
            <a:extLst>
              <a:ext uri="{FF2B5EF4-FFF2-40B4-BE49-F238E27FC236}">
                <a16:creationId xmlns:a16="http://schemas.microsoft.com/office/drawing/2014/main" id="{F12EBF6D-FA6C-AF44-846D-056AF4956F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54760" y="2505075"/>
            <a:ext cx="5000627" cy="3489325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37902772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DB5C5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41307857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DB5C5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F96F7307-389C-E14B-81E5-2F576EA89C8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797550" y="2057400"/>
            <a:ext cx="5556250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 dirty="0"/>
          </a:p>
        </p:txBody>
      </p:sp>
      <p:sp>
        <p:nvSpPr>
          <p:cNvPr id="5" name="Tijdelijke aanduiding voor tekst 3">
            <a:extLst>
              <a:ext uri="{FF2B5EF4-FFF2-40B4-BE49-F238E27FC236}">
                <a16:creationId xmlns:a16="http://schemas.microsoft.com/office/drawing/2014/main" id="{CB778FA5-D53D-B84C-9513-791EF37802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82737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2348574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5104493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  <a:endParaRPr lang="en-GB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5089979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/>
              <a:t>Tekststijl van het model bewerken</a:t>
            </a:r>
          </a:p>
        </p:txBody>
      </p:sp>
    </p:spTree>
    <p:extLst>
      <p:ext uri="{BB962C8B-B14F-4D97-AF65-F5344CB8AC3E}">
        <p14:creationId xmlns:p14="http://schemas.microsoft.com/office/powerpoint/2010/main" val="20204111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DB5C5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252A90-DAEB-5544-8140-58667E548A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2057400"/>
            <a:ext cx="6172200" cy="3803650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08A5B5"/>
              </a:buClr>
              <a:buNone/>
              <a:defRPr sz="3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rgbClr val="08A5B5"/>
              </a:buClr>
              <a:defRPr sz="2800"/>
            </a:lvl2pPr>
            <a:lvl3pPr>
              <a:buClr>
                <a:srgbClr val="08A5B5"/>
              </a:buClr>
              <a:defRPr sz="2400"/>
            </a:lvl3pPr>
            <a:lvl4pPr>
              <a:buClr>
                <a:srgbClr val="08A5B5"/>
              </a:buClr>
              <a:defRPr sz="2000"/>
            </a:lvl4pPr>
            <a:lvl5pPr>
              <a:buClr>
                <a:srgbClr val="08A5B5"/>
              </a:buCl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endParaRPr lang="nl-BE" dirty="0"/>
          </a:p>
        </p:txBody>
      </p:sp>
      <p:sp>
        <p:nvSpPr>
          <p:cNvPr id="5" name="Tijdelijke aanduiding voor tekst 3">
            <a:extLst>
              <a:ext uri="{FF2B5EF4-FFF2-40B4-BE49-F238E27FC236}">
                <a16:creationId xmlns:a16="http://schemas.microsoft.com/office/drawing/2014/main" id="{1D9E72AF-6307-744D-89AF-90670014C0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11297" y="2057400"/>
            <a:ext cx="326072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9709578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titel 1">
            <a:extLst>
              <a:ext uri="{FF2B5EF4-FFF2-40B4-BE49-F238E27FC236}">
                <a16:creationId xmlns:a16="http://schemas.microsoft.com/office/drawing/2014/main" id="{AE1556D5-314B-F748-8960-41FF0D418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solidFill>
                  <a:srgbClr val="21B2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4" name="Tijdelijke aanduiding voor inhoud 2">
            <a:extLst>
              <a:ext uri="{FF2B5EF4-FFF2-40B4-BE49-F238E27FC236}">
                <a16:creationId xmlns:a16="http://schemas.microsoft.com/office/drawing/2014/main" id="{DF351529-CC3B-0E49-BA21-2DF3D7A92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3050" y="1825625"/>
            <a:ext cx="9810750" cy="4175125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27288430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>
            <a:extLst>
              <a:ext uri="{FF2B5EF4-FFF2-40B4-BE49-F238E27FC236}">
                <a16:creationId xmlns:a16="http://schemas.microsoft.com/office/drawing/2014/main" id="{0E27782F-597F-3242-BB21-B5645D2068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 b="1">
                <a:solidFill>
                  <a:srgbClr val="21B2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8" name="Ondertitel 2">
            <a:extLst>
              <a:ext uri="{FF2B5EF4-FFF2-40B4-BE49-F238E27FC236}">
                <a16:creationId xmlns:a16="http://schemas.microsoft.com/office/drawing/2014/main" id="{AB6F8405-8F63-7C42-9846-C852522964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Klikken om de ondertitelstijl van het model te bewerken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56125163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>
            <a:extLst>
              <a:ext uri="{FF2B5EF4-FFF2-40B4-BE49-F238E27FC236}">
                <a16:creationId xmlns:a16="http://schemas.microsoft.com/office/drawing/2014/main" id="{6A8270FA-DB73-274C-9405-180EAD770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4438" y="1709738"/>
            <a:ext cx="10133012" cy="2852737"/>
          </a:xfrm>
          <a:prstGeom prst="rect">
            <a:avLst/>
          </a:prstGeom>
        </p:spPr>
        <p:txBody>
          <a:bodyPr anchor="b"/>
          <a:lstStyle>
            <a:lvl1pPr>
              <a:defRPr sz="6000" b="1">
                <a:solidFill>
                  <a:srgbClr val="21B2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6" name="Tijdelijke aanduiding voor tekst 2">
            <a:extLst>
              <a:ext uri="{FF2B5EF4-FFF2-40B4-BE49-F238E27FC236}">
                <a16:creationId xmlns:a16="http://schemas.microsoft.com/office/drawing/2014/main" id="{06491D31-A7B7-6F43-89F1-BD60C89C1C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14436" y="4589463"/>
            <a:ext cx="10133013" cy="14049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72286214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21B2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7" name="Tijdelijke aanduiding voor inhoud 2">
            <a:extLst>
              <a:ext uri="{FF2B5EF4-FFF2-40B4-BE49-F238E27FC236}">
                <a16:creationId xmlns:a16="http://schemas.microsoft.com/office/drawing/2014/main" id="{D2DEC796-7C04-E14E-A920-4B458815E1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43050" y="1825625"/>
            <a:ext cx="4872038" cy="4154261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8" name="Tijdelijke aanduiding voor inhoud 3">
            <a:extLst>
              <a:ext uri="{FF2B5EF4-FFF2-40B4-BE49-F238E27FC236}">
                <a16:creationId xmlns:a16="http://schemas.microsoft.com/office/drawing/2014/main" id="{D8CE4EE2-FD3F-FE44-9A3B-28CF8E0DCF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81762" y="1825625"/>
            <a:ext cx="4872038" cy="4154261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25588686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21B2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6" name="Tijdelijke aanduiding voor tekst 2">
            <a:extLst>
              <a:ext uri="{FF2B5EF4-FFF2-40B4-BE49-F238E27FC236}">
                <a16:creationId xmlns:a16="http://schemas.microsoft.com/office/drawing/2014/main" id="{02170208-0948-AB4C-9D03-24F20F3727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71623" y="1681163"/>
            <a:ext cx="478313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21B2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sp>
        <p:nvSpPr>
          <p:cNvPr id="9" name="Tijdelijke aanduiding voor inhoud 3">
            <a:extLst>
              <a:ext uri="{FF2B5EF4-FFF2-40B4-BE49-F238E27FC236}">
                <a16:creationId xmlns:a16="http://schemas.microsoft.com/office/drawing/2014/main" id="{7336AC18-73E7-2A46-BED6-D99587948B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571621" y="2505075"/>
            <a:ext cx="4783138" cy="3489325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10" name="Tijdelijke aanduiding voor tekst 4">
            <a:extLst>
              <a:ext uri="{FF2B5EF4-FFF2-40B4-BE49-F238E27FC236}">
                <a16:creationId xmlns:a16="http://schemas.microsoft.com/office/drawing/2014/main" id="{68D2618B-84D3-6942-9485-ADCCED96A4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54761" y="1681163"/>
            <a:ext cx="500062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21B2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sp>
        <p:nvSpPr>
          <p:cNvPr id="11" name="Tijdelijke aanduiding voor inhoud 5">
            <a:extLst>
              <a:ext uri="{FF2B5EF4-FFF2-40B4-BE49-F238E27FC236}">
                <a16:creationId xmlns:a16="http://schemas.microsoft.com/office/drawing/2014/main" id="{F12EBF6D-FA6C-AF44-846D-056AF4956F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54760" y="2505075"/>
            <a:ext cx="5000627" cy="3489325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34901614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21B2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60160816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21B2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F96F7307-389C-E14B-81E5-2F576EA89C8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797550" y="2057400"/>
            <a:ext cx="5556250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 dirty="0"/>
          </a:p>
        </p:txBody>
      </p:sp>
      <p:sp>
        <p:nvSpPr>
          <p:cNvPr id="5" name="Tijdelijke aanduiding voor tekst 3">
            <a:extLst>
              <a:ext uri="{FF2B5EF4-FFF2-40B4-BE49-F238E27FC236}">
                <a16:creationId xmlns:a16="http://schemas.microsoft.com/office/drawing/2014/main" id="{CB778FA5-D53D-B84C-9513-791EF37802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82737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0452856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21B2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252A90-DAEB-5544-8140-58667E548A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2057400"/>
            <a:ext cx="6172200" cy="3803650"/>
          </a:xfrm>
          <a:prstGeom prst="rect">
            <a:avLst/>
          </a:prstGeom>
        </p:spPr>
        <p:txBody>
          <a:bodyPr/>
          <a:lstStyle>
            <a:lvl1pPr>
              <a:buClr>
                <a:srgbClr val="08A5B5"/>
              </a:buClr>
              <a:defRPr sz="3200"/>
            </a:lvl1pPr>
            <a:lvl2pPr>
              <a:buClr>
                <a:srgbClr val="08A5B5"/>
              </a:buClr>
              <a:defRPr sz="2800"/>
            </a:lvl2pPr>
            <a:lvl3pPr>
              <a:buClr>
                <a:srgbClr val="08A5B5"/>
              </a:buClr>
              <a:defRPr sz="2400"/>
            </a:lvl3pPr>
            <a:lvl4pPr>
              <a:buClr>
                <a:srgbClr val="08A5B5"/>
              </a:buClr>
              <a:defRPr sz="2000"/>
            </a:lvl4pPr>
            <a:lvl5pPr>
              <a:buClr>
                <a:srgbClr val="08A5B5"/>
              </a:buCl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5" name="Tijdelijke aanduiding voor tekst 3">
            <a:extLst>
              <a:ext uri="{FF2B5EF4-FFF2-40B4-BE49-F238E27FC236}">
                <a16:creationId xmlns:a16="http://schemas.microsoft.com/office/drawing/2014/main" id="{1D9E72AF-6307-744D-89AF-90670014C0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11297" y="2057400"/>
            <a:ext cx="326072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474697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GB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 dirty="0"/>
              <a:t>Tekststijl van het model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96786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2261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1960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titel 1">
            <a:extLst>
              <a:ext uri="{FF2B5EF4-FFF2-40B4-BE49-F238E27FC236}">
                <a16:creationId xmlns:a16="http://schemas.microsoft.com/office/drawing/2014/main" id="{AE1556D5-314B-F748-8960-41FF0D418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solidFill>
                  <a:srgbClr val="0E6EB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4" name="Tijdelijke aanduiding voor inhoud 2">
            <a:extLst>
              <a:ext uri="{FF2B5EF4-FFF2-40B4-BE49-F238E27FC236}">
                <a16:creationId xmlns:a16="http://schemas.microsoft.com/office/drawing/2014/main" id="{DF351529-CC3B-0E49-BA21-2DF3D7A92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3050" y="1825625"/>
            <a:ext cx="9810750" cy="4175125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1470705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>
            <a:extLst>
              <a:ext uri="{FF2B5EF4-FFF2-40B4-BE49-F238E27FC236}">
                <a16:creationId xmlns:a16="http://schemas.microsoft.com/office/drawing/2014/main" id="{0E27782F-597F-3242-BB21-B5645D2068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 b="1">
                <a:solidFill>
                  <a:srgbClr val="0E6EB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8" name="Ondertitel 2">
            <a:extLst>
              <a:ext uri="{FF2B5EF4-FFF2-40B4-BE49-F238E27FC236}">
                <a16:creationId xmlns:a16="http://schemas.microsoft.com/office/drawing/2014/main" id="{AB6F8405-8F63-7C42-9846-C852522964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Klikken om de ondertitelstijl van het model te bewerken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6260535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>
            <a:extLst>
              <a:ext uri="{FF2B5EF4-FFF2-40B4-BE49-F238E27FC236}">
                <a16:creationId xmlns:a16="http://schemas.microsoft.com/office/drawing/2014/main" id="{6A8270FA-DB73-274C-9405-180EAD770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4438" y="1709738"/>
            <a:ext cx="10133012" cy="2852737"/>
          </a:xfrm>
          <a:prstGeom prst="rect">
            <a:avLst/>
          </a:prstGeom>
        </p:spPr>
        <p:txBody>
          <a:bodyPr anchor="b"/>
          <a:lstStyle>
            <a:lvl1pPr>
              <a:defRPr sz="6000" b="1">
                <a:solidFill>
                  <a:srgbClr val="0E6EB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6" name="Tijdelijke aanduiding voor tekst 2">
            <a:extLst>
              <a:ext uri="{FF2B5EF4-FFF2-40B4-BE49-F238E27FC236}">
                <a16:creationId xmlns:a16="http://schemas.microsoft.com/office/drawing/2014/main" id="{06491D31-A7B7-6F43-89F1-BD60C89C1C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14436" y="4589463"/>
            <a:ext cx="10133013" cy="14364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724594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10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8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26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5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34.xml"/><Relationship Id="rId9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498202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/>
              <a:t>Klik om de stijl te bewerken</a:t>
            </a:r>
            <a:endParaRPr lang="en-GB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4982029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Tekststijl van het model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GB" dirty="0"/>
          </a:p>
        </p:txBody>
      </p:sp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343" y="-566058"/>
            <a:ext cx="11843657" cy="8882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871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1" r:id="rId5"/>
    <p:sldLayoutId id="2147483712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134589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480" y="-642366"/>
            <a:ext cx="12457176" cy="9342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245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7" r:id="rId3"/>
    <p:sldLayoutId id="2147483673" r:id="rId4"/>
    <p:sldLayoutId id="2147483674" r:id="rId5"/>
    <p:sldLayoutId id="2147483675" r:id="rId6"/>
    <p:sldLayoutId id="2147483677" r:id="rId7"/>
    <p:sldLayoutId id="214748367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" y="-594360"/>
            <a:ext cx="12435840" cy="9326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662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26" y="-638628"/>
            <a:ext cx="12462158" cy="9346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694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114"/>
            <a:ext cx="12395200" cy="929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446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>
          <a:xfrm>
            <a:off x="173039" y="1306327"/>
            <a:ext cx="6932612" cy="2105727"/>
            <a:chOff x="4033838" y="2220622"/>
            <a:chExt cx="4513262" cy="1414181"/>
          </a:xfrm>
        </p:grpSpPr>
        <p:sp>
          <p:nvSpPr>
            <p:cNvPr id="5" name="TextBox 3"/>
            <p:cNvSpPr txBox="1"/>
            <p:nvPr/>
          </p:nvSpPr>
          <p:spPr>
            <a:xfrm>
              <a:off x="5419728" y="2220622"/>
              <a:ext cx="3127372" cy="2066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nl-NL" sz="2000" b="1" spc="2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 strong Project Summary</a:t>
              </a:r>
              <a:endParaRPr lang="en-US" sz="2000" b="1" spc="2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6" name="TextBox 4"/>
            <p:cNvSpPr txBox="1"/>
            <p:nvPr/>
          </p:nvSpPr>
          <p:spPr>
            <a:xfrm>
              <a:off x="5419728" y="2637920"/>
              <a:ext cx="3127372" cy="2066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2000" b="1" spc="2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Key Elements</a:t>
              </a:r>
            </a:p>
          </p:txBody>
        </p:sp>
        <p:sp>
          <p:nvSpPr>
            <p:cNvPr id="7" name="TextBox 5"/>
            <p:cNvSpPr txBox="1"/>
            <p:nvPr/>
          </p:nvSpPr>
          <p:spPr>
            <a:xfrm>
              <a:off x="5419728" y="3418142"/>
              <a:ext cx="3127372" cy="2066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2000" b="1" spc="2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Review</a:t>
              </a:r>
            </a:p>
          </p:txBody>
        </p:sp>
        <p:sp>
          <p:nvSpPr>
            <p:cNvPr id="12" name="TextBox 10"/>
            <p:cNvSpPr txBox="1"/>
            <p:nvPr/>
          </p:nvSpPr>
          <p:spPr>
            <a:xfrm>
              <a:off x="5419728" y="3028031"/>
              <a:ext cx="3127372" cy="2066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2000" b="1" spc="2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Exercise</a:t>
              </a:r>
            </a:p>
          </p:txBody>
        </p:sp>
        <p:sp>
          <p:nvSpPr>
            <p:cNvPr id="13" name="Oval 11"/>
            <p:cNvSpPr/>
            <p:nvPr/>
          </p:nvSpPr>
          <p:spPr>
            <a:xfrm>
              <a:off x="5157186" y="3483867"/>
              <a:ext cx="85378" cy="85378"/>
            </a:xfrm>
            <a:prstGeom prst="ellipse">
              <a:avLst/>
            </a:prstGeom>
            <a:solidFill>
              <a:srgbClr val="0E6E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3"/>
                </a:solidFill>
              </a:endParaRPr>
            </a:p>
          </p:txBody>
        </p:sp>
        <p:grpSp>
          <p:nvGrpSpPr>
            <p:cNvPr id="14" name="Group 12"/>
            <p:cNvGrpSpPr/>
            <p:nvPr/>
          </p:nvGrpSpPr>
          <p:grpSpPr>
            <a:xfrm>
              <a:off x="5157186" y="2286347"/>
              <a:ext cx="85378" cy="502676"/>
              <a:chOff x="5157186" y="2286347"/>
              <a:chExt cx="85378" cy="502676"/>
            </a:xfrm>
            <a:solidFill>
              <a:schemeClr val="accent2"/>
            </a:solidFill>
          </p:grpSpPr>
          <p:sp>
            <p:nvSpPr>
              <p:cNvPr id="23" name="Oval 13"/>
              <p:cNvSpPr/>
              <p:nvPr/>
            </p:nvSpPr>
            <p:spPr>
              <a:xfrm>
                <a:off x="5157186" y="2286347"/>
                <a:ext cx="85378" cy="85378"/>
              </a:xfrm>
              <a:prstGeom prst="ellipse">
                <a:avLst/>
              </a:prstGeom>
              <a:solidFill>
                <a:srgbClr val="0E41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accent3"/>
                  </a:solidFill>
                </a:endParaRPr>
              </a:p>
            </p:txBody>
          </p:sp>
          <p:sp>
            <p:nvSpPr>
              <p:cNvPr id="24" name="Oval 14"/>
              <p:cNvSpPr/>
              <p:nvPr/>
            </p:nvSpPr>
            <p:spPr>
              <a:xfrm>
                <a:off x="5157186" y="2703645"/>
                <a:ext cx="85378" cy="85378"/>
              </a:xfrm>
              <a:prstGeom prst="ellipse">
                <a:avLst/>
              </a:prstGeom>
              <a:solidFill>
                <a:srgbClr val="0E6E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accent3"/>
                  </a:solidFill>
                </a:endParaRPr>
              </a:p>
            </p:txBody>
          </p:sp>
        </p:grpSp>
        <p:sp>
          <p:nvSpPr>
            <p:cNvPr id="15" name="Oval 15"/>
            <p:cNvSpPr/>
            <p:nvPr/>
          </p:nvSpPr>
          <p:spPr>
            <a:xfrm>
              <a:off x="5157186" y="3093756"/>
              <a:ext cx="85378" cy="85378"/>
            </a:xfrm>
            <a:prstGeom prst="ellipse">
              <a:avLst/>
            </a:prstGeom>
            <a:solidFill>
              <a:srgbClr val="1345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3"/>
                </a:solidFill>
              </a:endParaRPr>
            </a:p>
          </p:txBody>
        </p:sp>
        <p:cxnSp>
          <p:nvCxnSpPr>
            <p:cNvPr id="16" name="Straight Connector 16"/>
            <p:cNvCxnSpPr/>
            <p:nvPr/>
          </p:nvCxnSpPr>
          <p:spPr>
            <a:xfrm>
              <a:off x="5199875" y="2423385"/>
              <a:ext cx="0" cy="228600"/>
            </a:xfrm>
            <a:prstGeom prst="line">
              <a:avLst/>
            </a:prstGeom>
            <a:ln w="9525">
              <a:solidFill>
                <a:srgbClr val="A4AD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7"/>
            <p:cNvCxnSpPr/>
            <p:nvPr/>
          </p:nvCxnSpPr>
          <p:spPr>
            <a:xfrm>
              <a:off x="5199875" y="2827089"/>
              <a:ext cx="0" cy="228600"/>
            </a:xfrm>
            <a:prstGeom prst="line">
              <a:avLst/>
            </a:prstGeom>
            <a:ln w="9525">
              <a:solidFill>
                <a:srgbClr val="A4AD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8"/>
            <p:cNvCxnSpPr/>
            <p:nvPr/>
          </p:nvCxnSpPr>
          <p:spPr>
            <a:xfrm>
              <a:off x="5199875" y="3217200"/>
              <a:ext cx="0" cy="228600"/>
            </a:xfrm>
            <a:prstGeom prst="line">
              <a:avLst/>
            </a:prstGeom>
            <a:ln w="9525">
              <a:solidFill>
                <a:srgbClr val="A4AD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1"/>
            <p:cNvSpPr txBox="1"/>
            <p:nvPr/>
          </p:nvSpPr>
          <p:spPr>
            <a:xfrm>
              <a:off x="4033838" y="3428104"/>
              <a:ext cx="946184" cy="2066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endPara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4033838" y="2230375"/>
              <a:ext cx="946184" cy="2066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endPara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5" name="Titel 1"/>
          <p:cNvSpPr txBox="1">
            <a:spLocks/>
          </p:cNvSpPr>
          <p:nvPr/>
        </p:nvSpPr>
        <p:spPr>
          <a:xfrm>
            <a:off x="6819900" y="1228726"/>
            <a:ext cx="5081588" cy="244159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rgbClr val="13458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Your project summary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6" name="TextBox 3">
            <a:extLst>
              <a:ext uri="{FF2B5EF4-FFF2-40B4-BE49-F238E27FC236}">
                <a16:creationId xmlns:a16="http://schemas.microsoft.com/office/drawing/2014/main" id="{41B33B95-B258-48F4-AF4F-75D2A4F94560}"/>
              </a:ext>
            </a:extLst>
          </p:cNvPr>
          <p:cNvSpPr txBox="1"/>
          <p:nvPr/>
        </p:nvSpPr>
        <p:spPr>
          <a:xfrm>
            <a:off x="6958788" y="3160550"/>
            <a:ext cx="4803811" cy="3077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2000" spc="2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Iris van Steenkiste &amp; Anouk Greven</a:t>
            </a:r>
            <a:endParaRPr lang="en-US" sz="2000" spc="2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01074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EC9682-DEA5-4452-A45C-3E69950908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</p:spPr>
        <p:txBody>
          <a:bodyPr/>
          <a:lstStyle/>
          <a:p>
            <a:r>
              <a:rPr lang="en-US" dirty="0"/>
              <a:t>Before vs. After: </a:t>
            </a:r>
            <a:br>
              <a:rPr lang="en-US" dirty="0"/>
            </a:br>
            <a:r>
              <a:rPr lang="en-US" dirty="0"/>
              <a:t>Learning from RE-USE</a:t>
            </a:r>
            <a:endParaRPr lang="nl-NL" dirty="0"/>
          </a:p>
        </p:txBody>
      </p:sp>
      <p:sp>
        <p:nvSpPr>
          <p:cNvPr id="25" name="Tekstvak 24">
            <a:extLst>
              <a:ext uri="{FF2B5EF4-FFF2-40B4-BE49-F238E27FC236}">
                <a16:creationId xmlns:a16="http://schemas.microsoft.com/office/drawing/2014/main" id="{8B7CC4A8-5776-48EC-BDD7-1E4CF79BE438}"/>
              </a:ext>
            </a:extLst>
          </p:cNvPr>
          <p:cNvSpPr txBox="1"/>
          <p:nvPr/>
        </p:nvSpPr>
        <p:spPr>
          <a:xfrm>
            <a:off x="1543050" y="1797849"/>
            <a:ext cx="1026873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Step 2 Improved Version:</a:t>
            </a:r>
          </a:p>
          <a:p>
            <a:endParaRPr lang="en-US" sz="3200" dirty="0">
              <a:solidFill>
                <a:srgbClr val="00B050"/>
              </a:solidFill>
            </a:endParaRPr>
          </a:p>
          <a:p>
            <a:r>
              <a:rPr lang="en-US" sz="3200" dirty="0">
                <a:solidFill>
                  <a:srgbClr val="00B050"/>
                </a:solidFill>
              </a:rPr>
              <a:t>✅</a:t>
            </a:r>
            <a:r>
              <a:rPr lang="en-US" sz="3200" dirty="0"/>
              <a:t> Structured, with clear answers to key points</a:t>
            </a:r>
          </a:p>
          <a:p>
            <a:endParaRPr lang="en-US" sz="3200" dirty="0">
              <a:solidFill>
                <a:srgbClr val="00B050"/>
              </a:solidFill>
            </a:endParaRPr>
          </a:p>
          <a:p>
            <a:r>
              <a:rPr lang="en-US" sz="3200" dirty="0">
                <a:solidFill>
                  <a:srgbClr val="00B050"/>
                </a:solidFill>
              </a:rPr>
              <a:t>✅</a:t>
            </a:r>
            <a:r>
              <a:rPr lang="en-US" sz="3200" dirty="0"/>
              <a:t> Specifies barriers, solutions, and impact</a:t>
            </a:r>
          </a:p>
          <a:p>
            <a:endParaRPr lang="en-US" sz="3200" dirty="0">
              <a:solidFill>
                <a:srgbClr val="00B050"/>
              </a:solidFill>
            </a:endParaRPr>
          </a:p>
          <a:p>
            <a:r>
              <a:rPr lang="en-US" sz="3200" dirty="0">
                <a:solidFill>
                  <a:srgbClr val="00B050"/>
                </a:solidFill>
              </a:rPr>
              <a:t>✅</a:t>
            </a:r>
            <a:r>
              <a:rPr lang="en-US" sz="3200" dirty="0"/>
              <a:t> Clearly explains why cross-border cooperation is needed</a:t>
            </a:r>
          </a:p>
        </p:txBody>
      </p:sp>
    </p:spTree>
    <p:extLst>
      <p:ext uri="{BB962C8B-B14F-4D97-AF65-F5344CB8AC3E}">
        <p14:creationId xmlns:p14="http://schemas.microsoft.com/office/powerpoint/2010/main" val="100277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EC9682-DEA5-4452-A45C-3E69950908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</p:spPr>
        <p:txBody>
          <a:bodyPr/>
          <a:lstStyle/>
          <a:p>
            <a:r>
              <a:rPr lang="nl-NL" dirty="0" err="1"/>
              <a:t>Key</a:t>
            </a:r>
            <a:r>
              <a:rPr lang="nl-NL" dirty="0"/>
              <a:t> </a:t>
            </a:r>
            <a:r>
              <a:rPr lang="nl-NL" dirty="0" err="1"/>
              <a:t>Takeaways</a:t>
            </a:r>
            <a:endParaRPr lang="nl-NL" dirty="0"/>
          </a:p>
        </p:txBody>
      </p:sp>
      <p:sp>
        <p:nvSpPr>
          <p:cNvPr id="25" name="Tekstvak 24">
            <a:extLst>
              <a:ext uri="{FF2B5EF4-FFF2-40B4-BE49-F238E27FC236}">
                <a16:creationId xmlns:a16="http://schemas.microsoft.com/office/drawing/2014/main" id="{8B7CC4A8-5776-48EC-BDD7-1E4CF79BE438}"/>
              </a:ext>
            </a:extLst>
          </p:cNvPr>
          <p:cNvSpPr txBox="1"/>
          <p:nvPr/>
        </p:nvSpPr>
        <p:spPr>
          <a:xfrm>
            <a:off x="1543050" y="1797849"/>
            <a:ext cx="1026873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B050"/>
                </a:solidFill>
              </a:rPr>
              <a:t>✔</a:t>
            </a:r>
            <a:r>
              <a:rPr lang="en-US" sz="3200" dirty="0"/>
              <a:t> Be clear and structured. </a:t>
            </a:r>
            <a:r>
              <a:rPr lang="en-US" sz="2000" dirty="0"/>
              <a:t>Follow the key points.</a:t>
            </a:r>
          </a:p>
          <a:p>
            <a:endParaRPr lang="en-US" sz="2000" dirty="0"/>
          </a:p>
          <a:p>
            <a:r>
              <a:rPr lang="en-US" sz="3200" dirty="0">
                <a:solidFill>
                  <a:srgbClr val="00B050"/>
                </a:solidFill>
              </a:rPr>
              <a:t>✔</a:t>
            </a:r>
            <a:r>
              <a:rPr lang="en-US" sz="3200" dirty="0"/>
              <a:t> Focus on impact. </a:t>
            </a:r>
            <a:r>
              <a:rPr lang="en-US" sz="2000" dirty="0"/>
              <a:t>Show the expected change.</a:t>
            </a:r>
          </a:p>
          <a:p>
            <a:endParaRPr lang="en-US" sz="2000" dirty="0"/>
          </a:p>
          <a:p>
            <a:r>
              <a:rPr lang="en-US" sz="3200" dirty="0">
                <a:solidFill>
                  <a:srgbClr val="00B050"/>
                </a:solidFill>
              </a:rPr>
              <a:t>✔</a:t>
            </a:r>
            <a:r>
              <a:rPr lang="en-US" sz="3200" dirty="0"/>
              <a:t> Be specific. </a:t>
            </a:r>
            <a:r>
              <a:rPr lang="en-US" sz="2000" dirty="0"/>
              <a:t>Avoid vague or generic statements.</a:t>
            </a:r>
          </a:p>
          <a:p>
            <a:endParaRPr lang="en-US" sz="2000" dirty="0"/>
          </a:p>
          <a:p>
            <a:r>
              <a:rPr lang="en-US" sz="3200" dirty="0">
                <a:solidFill>
                  <a:srgbClr val="00B050"/>
                </a:solidFill>
              </a:rPr>
              <a:t>✔</a:t>
            </a:r>
            <a:r>
              <a:rPr lang="en-US" sz="3200" dirty="0"/>
              <a:t> Show cross-border necessity. </a:t>
            </a:r>
            <a:r>
              <a:rPr lang="en-US" sz="2000" dirty="0"/>
              <a:t>Why does it matter?</a:t>
            </a:r>
          </a:p>
          <a:p>
            <a:endParaRPr lang="en-US" sz="2000" dirty="0"/>
          </a:p>
          <a:p>
            <a:r>
              <a:rPr lang="en-US" sz="3200" dirty="0">
                <a:solidFill>
                  <a:srgbClr val="00B050"/>
                </a:solidFill>
              </a:rPr>
              <a:t>✔</a:t>
            </a:r>
            <a:r>
              <a:rPr lang="en-US" sz="3200" dirty="0"/>
              <a:t> Make it engaging. </a:t>
            </a:r>
            <a:r>
              <a:rPr lang="en-US" sz="2000" dirty="0"/>
              <a:t>We should see the potential.</a:t>
            </a:r>
          </a:p>
        </p:txBody>
      </p:sp>
    </p:spTree>
    <p:extLst>
      <p:ext uri="{BB962C8B-B14F-4D97-AF65-F5344CB8AC3E}">
        <p14:creationId xmlns:p14="http://schemas.microsoft.com/office/powerpoint/2010/main" val="3692200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EC9682-DEA5-4452-A45C-3E69950908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</p:spPr>
        <p:txBody>
          <a:bodyPr/>
          <a:lstStyle/>
          <a:p>
            <a:r>
              <a:rPr lang="en-US" dirty="0"/>
              <a:t>Why a Strong Project Summary Matters</a:t>
            </a:r>
            <a:endParaRPr lang="nl-NL" dirty="0"/>
          </a:p>
        </p:txBody>
      </p:sp>
      <p:sp>
        <p:nvSpPr>
          <p:cNvPr id="25" name="Tekstvak 24">
            <a:extLst>
              <a:ext uri="{FF2B5EF4-FFF2-40B4-BE49-F238E27FC236}">
                <a16:creationId xmlns:a16="http://schemas.microsoft.com/office/drawing/2014/main" id="{8B7CC4A8-5776-48EC-BDD7-1E4CF79BE438}"/>
              </a:ext>
            </a:extLst>
          </p:cNvPr>
          <p:cNvSpPr txBox="1"/>
          <p:nvPr/>
        </p:nvSpPr>
        <p:spPr>
          <a:xfrm>
            <a:off x="1543050" y="1797849"/>
            <a:ext cx="945832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200" dirty="0">
              <a:solidFill>
                <a:srgbClr val="00B05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3200" dirty="0">
                <a:solidFill>
                  <a:srgbClr val="00B05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✅</a:t>
            </a:r>
            <a:r>
              <a:rPr lang="en-US" sz="3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First impression for funding approval</a:t>
            </a:r>
          </a:p>
          <a:p>
            <a:endParaRPr lang="en-US" sz="3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3200" dirty="0">
                <a:solidFill>
                  <a:srgbClr val="00B05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✅</a:t>
            </a:r>
            <a:r>
              <a:rPr lang="en-US" sz="3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Ensures clarity, structure, and engagement</a:t>
            </a:r>
          </a:p>
          <a:p>
            <a:endParaRPr lang="en-US" sz="3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3200" dirty="0">
                <a:solidFill>
                  <a:srgbClr val="00B05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✅</a:t>
            </a:r>
            <a:r>
              <a:rPr lang="en-US" sz="3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Directly addresses key funding criteria</a:t>
            </a:r>
          </a:p>
        </p:txBody>
      </p:sp>
    </p:spTree>
    <p:extLst>
      <p:ext uri="{BB962C8B-B14F-4D97-AF65-F5344CB8AC3E}">
        <p14:creationId xmlns:p14="http://schemas.microsoft.com/office/powerpoint/2010/main" val="243345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EC9682-DEA5-4452-A45C-3E69950908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</p:spPr>
        <p:txBody>
          <a:bodyPr/>
          <a:lstStyle/>
          <a:p>
            <a:r>
              <a:rPr lang="en-US" dirty="0"/>
              <a:t>Key Elements of a Strong Summary</a:t>
            </a:r>
            <a:endParaRPr lang="nl-NL" dirty="0"/>
          </a:p>
        </p:txBody>
      </p:sp>
      <p:sp>
        <p:nvSpPr>
          <p:cNvPr id="25" name="Tekstvak 24">
            <a:extLst>
              <a:ext uri="{FF2B5EF4-FFF2-40B4-BE49-F238E27FC236}">
                <a16:creationId xmlns:a16="http://schemas.microsoft.com/office/drawing/2014/main" id="{8B7CC4A8-5776-48EC-BDD7-1E4CF79BE438}"/>
              </a:ext>
            </a:extLst>
          </p:cNvPr>
          <p:cNvSpPr txBox="1"/>
          <p:nvPr/>
        </p:nvSpPr>
        <p:spPr>
          <a:xfrm>
            <a:off x="1543050" y="1797849"/>
            <a:ext cx="945832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lphaUcPeriod"/>
            </a:pPr>
            <a:r>
              <a:rPr lang="en-US" sz="2400" b="1" dirty="0"/>
              <a:t>The Problem</a:t>
            </a:r>
            <a:r>
              <a:rPr lang="en-US" sz="2400" dirty="0"/>
              <a:t>: what cross-border challenge are you solving?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b="1" dirty="0"/>
              <a:t>The Objective: </a:t>
            </a:r>
            <a:r>
              <a:rPr lang="en-US" sz="2400" dirty="0"/>
              <a:t>what does your project aim to achieve?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b="1" dirty="0" err="1"/>
              <a:t>Programme</a:t>
            </a:r>
            <a:r>
              <a:rPr lang="en-US" sz="2400" b="1" dirty="0"/>
              <a:t> Relevance</a:t>
            </a:r>
            <a:r>
              <a:rPr lang="en-US" sz="2400" dirty="0"/>
              <a:t>: how does it align with funding goals?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b="1" dirty="0"/>
              <a:t>Grand Societal Challenge</a:t>
            </a:r>
            <a:r>
              <a:rPr lang="en-US" sz="2400" dirty="0"/>
              <a:t>: which big issue does it address?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b="1" dirty="0"/>
              <a:t>Cross-Border Cooperation</a:t>
            </a:r>
            <a:r>
              <a:rPr lang="en-US" sz="2400" dirty="0"/>
              <a:t>: why is working across borders necessary?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b="1" dirty="0"/>
              <a:t>Innovation</a:t>
            </a:r>
            <a:r>
              <a:rPr lang="en-US" sz="2400" dirty="0"/>
              <a:t>: what’s new or unique about your approach?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b="1" dirty="0"/>
              <a:t>Impact</a:t>
            </a:r>
            <a:r>
              <a:rPr lang="en-US" sz="2400" dirty="0"/>
              <a:t>: what change will the project bring?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b="1" dirty="0"/>
              <a:t>Target Group</a:t>
            </a:r>
            <a:r>
              <a:rPr lang="en-US" sz="2400" dirty="0"/>
              <a:t>: who benefits and how?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b="1" dirty="0"/>
              <a:t>Missed Opportunity</a:t>
            </a:r>
            <a:r>
              <a:rPr lang="en-US" sz="2400" dirty="0"/>
              <a:t>: what happens if the project isn’t funded?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b="1" dirty="0"/>
              <a:t>Activities &amp; Deliverables</a:t>
            </a:r>
            <a:r>
              <a:rPr lang="en-US" sz="2400" dirty="0"/>
              <a:t>: what are the key outputs?</a:t>
            </a:r>
          </a:p>
        </p:txBody>
      </p:sp>
    </p:spTree>
    <p:extLst>
      <p:ext uri="{BB962C8B-B14F-4D97-AF65-F5344CB8AC3E}">
        <p14:creationId xmlns:p14="http://schemas.microsoft.com/office/powerpoint/2010/main" val="1812500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EC9682-DEA5-4452-A45C-3E69950908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</p:spPr>
        <p:txBody>
          <a:bodyPr/>
          <a:lstStyle/>
          <a:p>
            <a:r>
              <a:rPr lang="nl-NL" dirty="0" err="1"/>
              <a:t>Avoid</a:t>
            </a:r>
            <a:r>
              <a:rPr lang="nl-NL" dirty="0"/>
              <a:t> jargon</a:t>
            </a:r>
          </a:p>
        </p:txBody>
      </p:sp>
      <p:sp>
        <p:nvSpPr>
          <p:cNvPr id="25" name="Tekstvak 24">
            <a:extLst>
              <a:ext uri="{FF2B5EF4-FFF2-40B4-BE49-F238E27FC236}">
                <a16:creationId xmlns:a16="http://schemas.microsoft.com/office/drawing/2014/main" id="{8B7CC4A8-5776-48EC-BDD7-1E4CF79BE438}"/>
              </a:ext>
            </a:extLst>
          </p:cNvPr>
          <p:cNvSpPr txBox="1"/>
          <p:nvPr/>
        </p:nvSpPr>
        <p:spPr>
          <a:xfrm>
            <a:off x="1190625" y="2844225"/>
            <a:ext cx="98107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 err="1"/>
              <a:t>You</a:t>
            </a:r>
            <a:r>
              <a:rPr lang="nl-NL" sz="3200" dirty="0"/>
              <a:t> </a:t>
            </a:r>
            <a:r>
              <a:rPr lang="nl-NL" sz="3200" dirty="0" err="1"/>
              <a:t>know</a:t>
            </a:r>
            <a:r>
              <a:rPr lang="nl-NL" sz="3200" dirty="0"/>
              <a:t> </a:t>
            </a:r>
            <a:r>
              <a:rPr lang="nl-NL" sz="3200" dirty="0" err="1"/>
              <a:t>what</a:t>
            </a:r>
            <a:r>
              <a:rPr lang="nl-NL" sz="3200" dirty="0"/>
              <a:t> </a:t>
            </a:r>
            <a:r>
              <a:rPr lang="nl-NL" sz="3200" dirty="0" err="1"/>
              <a:t>you’re</a:t>
            </a:r>
            <a:r>
              <a:rPr lang="nl-NL" sz="3200" dirty="0"/>
              <a:t> </a:t>
            </a:r>
            <a:r>
              <a:rPr lang="nl-NL" sz="3200" dirty="0" err="1"/>
              <a:t>writing</a:t>
            </a:r>
            <a:r>
              <a:rPr lang="nl-NL" sz="3200" dirty="0"/>
              <a:t> </a:t>
            </a:r>
            <a:r>
              <a:rPr lang="nl-NL" sz="3200" dirty="0" err="1"/>
              <a:t>about</a:t>
            </a:r>
            <a:r>
              <a:rPr lang="nl-NL" sz="3200" dirty="0"/>
              <a:t>, </a:t>
            </a:r>
            <a:r>
              <a:rPr lang="nl-NL" sz="3200" dirty="0" err="1"/>
              <a:t>assume</a:t>
            </a:r>
            <a:r>
              <a:rPr lang="nl-NL" sz="3200" dirty="0"/>
              <a:t> </a:t>
            </a:r>
            <a:r>
              <a:rPr lang="nl-NL" sz="3200" dirty="0" err="1"/>
              <a:t>your</a:t>
            </a:r>
            <a:r>
              <a:rPr lang="nl-NL" sz="3200" dirty="0"/>
              <a:t> reader </a:t>
            </a:r>
            <a:r>
              <a:rPr lang="nl-NL" sz="3200" dirty="0" err="1"/>
              <a:t>doesn’t</a:t>
            </a:r>
            <a:r>
              <a:rPr lang="nl-NL" sz="3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86767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EC9682-DEA5-4452-A45C-3E69950908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</p:spPr>
        <p:txBody>
          <a:bodyPr/>
          <a:lstStyle/>
          <a:p>
            <a:r>
              <a:rPr lang="nl-NL" dirty="0" err="1"/>
              <a:t>Exercise</a:t>
            </a:r>
            <a:endParaRPr lang="nl-NL" dirty="0"/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FE56269B-4DF2-41B9-8339-4793972EEB8B}"/>
              </a:ext>
            </a:extLst>
          </p:cNvPr>
          <p:cNvSpPr txBox="1"/>
          <p:nvPr/>
        </p:nvSpPr>
        <p:spPr>
          <a:xfrm>
            <a:off x="1543050" y="1986116"/>
            <a:ext cx="6489905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dirty="0"/>
              <a:t>RE-USE: </a:t>
            </a:r>
            <a:r>
              <a:rPr lang="nl-NL" sz="4400" dirty="0" err="1"/>
              <a:t>taking</a:t>
            </a:r>
            <a:r>
              <a:rPr lang="nl-NL" sz="4400" dirty="0"/>
              <a:t> a look at a best </a:t>
            </a:r>
            <a:r>
              <a:rPr lang="nl-NL" sz="4400" dirty="0" err="1"/>
              <a:t>practice</a:t>
            </a:r>
            <a:endParaRPr lang="nl-NL" sz="4400" dirty="0"/>
          </a:p>
          <a:p>
            <a:endParaRPr lang="nl-NL" dirty="0"/>
          </a:p>
          <a:p>
            <a:r>
              <a:rPr lang="en-US" sz="3200" i="1" dirty="0"/>
              <a:t>Proposal made by PXL University of Applied Sciences and </a:t>
            </a:r>
            <a:r>
              <a:rPr lang="en-US" sz="3200" i="1" dirty="0" err="1"/>
              <a:t>Concedo</a:t>
            </a:r>
            <a:r>
              <a:rPr lang="en-US" sz="3200" i="1" dirty="0"/>
              <a:t> </a:t>
            </a:r>
            <a:endParaRPr lang="nl-NL" sz="3200" i="1" dirty="0"/>
          </a:p>
        </p:txBody>
      </p:sp>
    </p:spTree>
    <p:extLst>
      <p:ext uri="{BB962C8B-B14F-4D97-AF65-F5344CB8AC3E}">
        <p14:creationId xmlns:p14="http://schemas.microsoft.com/office/powerpoint/2010/main" val="17729311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EC9682-DEA5-4452-A45C-3E69950908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</p:spPr>
        <p:txBody>
          <a:bodyPr/>
          <a:lstStyle/>
          <a:p>
            <a:r>
              <a:rPr lang="nl-NL" dirty="0" err="1"/>
              <a:t>Exercise</a:t>
            </a:r>
            <a:endParaRPr lang="nl-NL" dirty="0"/>
          </a:p>
        </p:txBody>
      </p:sp>
      <p:sp>
        <p:nvSpPr>
          <p:cNvPr id="25" name="Tekstvak 24">
            <a:extLst>
              <a:ext uri="{FF2B5EF4-FFF2-40B4-BE49-F238E27FC236}">
                <a16:creationId xmlns:a16="http://schemas.microsoft.com/office/drawing/2014/main" id="{8B7CC4A8-5776-48EC-BDD7-1E4CF79BE438}"/>
              </a:ext>
            </a:extLst>
          </p:cNvPr>
          <p:cNvSpPr txBox="1"/>
          <p:nvPr/>
        </p:nvSpPr>
        <p:spPr>
          <a:xfrm>
            <a:off x="2665463" y="3293503"/>
            <a:ext cx="24591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/>
              <a:t>Make </a:t>
            </a:r>
            <a:r>
              <a:rPr lang="nl-NL" sz="3200" dirty="0" err="1"/>
              <a:t>groups</a:t>
            </a:r>
            <a:r>
              <a:rPr lang="nl-NL" sz="3200" dirty="0"/>
              <a:t> of 4-6 </a:t>
            </a:r>
            <a:r>
              <a:rPr lang="nl-NL" sz="3200" dirty="0" err="1"/>
              <a:t>people</a:t>
            </a:r>
            <a:r>
              <a:rPr lang="nl-NL" sz="3200" dirty="0"/>
              <a:t>.</a:t>
            </a:r>
          </a:p>
        </p:txBody>
      </p:sp>
      <p:pic>
        <p:nvPicPr>
          <p:cNvPr id="4" name="Graphic 3" descr="Brainstormgroep">
            <a:extLst>
              <a:ext uri="{FF2B5EF4-FFF2-40B4-BE49-F238E27FC236}">
                <a16:creationId xmlns:a16="http://schemas.microsoft.com/office/drawing/2014/main" id="{69B31778-2CFB-4F37-B166-4958197F9A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70499" y="2244457"/>
            <a:ext cx="1049046" cy="1049046"/>
          </a:xfrm>
          <a:prstGeom prst="rect">
            <a:avLst/>
          </a:prstGeom>
        </p:spPr>
      </p:pic>
      <p:pic>
        <p:nvPicPr>
          <p:cNvPr id="6" name="Graphic 5" descr="Open enveloppe">
            <a:extLst>
              <a:ext uri="{FF2B5EF4-FFF2-40B4-BE49-F238E27FC236}">
                <a16:creationId xmlns:a16="http://schemas.microsoft.com/office/drawing/2014/main" id="{F0C97442-3F25-491A-A171-6102ECA04C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93108" y="2311780"/>
            <a:ext cx="914400" cy="914400"/>
          </a:xfrm>
          <a:prstGeom prst="rect">
            <a:avLst/>
          </a:prstGeom>
        </p:spPr>
      </p:pic>
      <p:sp>
        <p:nvSpPr>
          <p:cNvPr id="11" name="Tekstvak 10">
            <a:extLst>
              <a:ext uri="{FF2B5EF4-FFF2-40B4-BE49-F238E27FC236}">
                <a16:creationId xmlns:a16="http://schemas.microsoft.com/office/drawing/2014/main" id="{614C16A5-7F59-4EA2-BEF6-C36137246211}"/>
              </a:ext>
            </a:extLst>
          </p:cNvPr>
          <p:cNvSpPr txBox="1"/>
          <p:nvPr/>
        </p:nvSpPr>
        <p:spPr>
          <a:xfrm>
            <a:off x="6194748" y="3293503"/>
            <a:ext cx="37111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/>
              <a:t>Open </a:t>
            </a:r>
            <a:r>
              <a:rPr lang="nl-NL" sz="3200" dirty="0" err="1"/>
              <a:t>your</a:t>
            </a:r>
            <a:r>
              <a:rPr lang="nl-NL" sz="3200" dirty="0"/>
              <a:t> </a:t>
            </a:r>
            <a:r>
              <a:rPr lang="nl-NL" sz="3200" dirty="0" err="1"/>
              <a:t>envelope</a:t>
            </a:r>
            <a:r>
              <a:rPr lang="nl-NL" sz="3200" dirty="0"/>
              <a:t> </a:t>
            </a:r>
            <a:r>
              <a:rPr lang="nl-NL" sz="3200" dirty="0" err="1"/>
              <a:t>and</a:t>
            </a:r>
            <a:r>
              <a:rPr lang="nl-NL" sz="3200" dirty="0"/>
              <a:t> </a:t>
            </a:r>
            <a:r>
              <a:rPr lang="nl-NL" sz="3200" dirty="0" err="1"/>
              <a:t>divide</a:t>
            </a:r>
            <a:r>
              <a:rPr lang="nl-NL" sz="3200" dirty="0"/>
              <a:t> </a:t>
            </a:r>
            <a:r>
              <a:rPr lang="nl-NL" sz="3200" dirty="0" err="1"/>
              <a:t>the</a:t>
            </a:r>
            <a:r>
              <a:rPr lang="nl-NL" sz="3200" dirty="0"/>
              <a:t> </a:t>
            </a:r>
            <a:r>
              <a:rPr lang="nl-NL" sz="3200" dirty="0" err="1"/>
              <a:t>texts</a:t>
            </a:r>
            <a:r>
              <a:rPr lang="nl-NL" sz="32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1782734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 descr="Document">
            <a:extLst>
              <a:ext uri="{FF2B5EF4-FFF2-40B4-BE49-F238E27FC236}">
                <a16:creationId xmlns:a16="http://schemas.microsoft.com/office/drawing/2014/main" id="{90C39852-D97C-4B40-B06D-C92E6EDB2A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93108" y="2345442"/>
            <a:ext cx="914400" cy="914400"/>
          </a:xfrm>
          <a:prstGeom prst="rect">
            <a:avLst/>
          </a:prstGeom>
        </p:spPr>
      </p:pic>
      <p:pic>
        <p:nvPicPr>
          <p:cNvPr id="7" name="Graphic 6" descr="Handdruk">
            <a:extLst>
              <a:ext uri="{FF2B5EF4-FFF2-40B4-BE49-F238E27FC236}">
                <a16:creationId xmlns:a16="http://schemas.microsoft.com/office/drawing/2014/main" id="{12E5D51D-0943-4581-9351-B41CD4D7A4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437822" y="2460512"/>
            <a:ext cx="914400" cy="9144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CEC9682-DEA5-4452-A45C-3E69950908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</p:spPr>
        <p:txBody>
          <a:bodyPr/>
          <a:lstStyle/>
          <a:p>
            <a:r>
              <a:rPr lang="nl-NL" dirty="0" err="1"/>
              <a:t>Exercise</a:t>
            </a:r>
            <a:endParaRPr lang="nl-NL" dirty="0"/>
          </a:p>
        </p:txBody>
      </p:sp>
      <p:sp>
        <p:nvSpPr>
          <p:cNvPr id="25" name="Tekstvak 24">
            <a:extLst>
              <a:ext uri="{FF2B5EF4-FFF2-40B4-BE49-F238E27FC236}">
                <a16:creationId xmlns:a16="http://schemas.microsoft.com/office/drawing/2014/main" id="{8B7CC4A8-5776-48EC-BDD7-1E4CF79BE438}"/>
              </a:ext>
            </a:extLst>
          </p:cNvPr>
          <p:cNvSpPr txBox="1"/>
          <p:nvPr/>
        </p:nvSpPr>
        <p:spPr>
          <a:xfrm>
            <a:off x="1791093" y="3293503"/>
            <a:ext cx="420616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 err="1"/>
              <a:t>You’re</a:t>
            </a:r>
            <a:r>
              <a:rPr lang="nl-NL" sz="3200" dirty="0"/>
              <a:t> </a:t>
            </a:r>
            <a:r>
              <a:rPr lang="nl-NL" sz="3200" dirty="0" err="1"/>
              <a:t>allowed</a:t>
            </a:r>
            <a:r>
              <a:rPr lang="nl-NL" sz="3200" dirty="0"/>
              <a:t> </a:t>
            </a:r>
            <a:r>
              <a:rPr lang="nl-NL" sz="3200" dirty="0" err="1"/>
              <a:t>to</a:t>
            </a:r>
            <a:r>
              <a:rPr lang="nl-NL" sz="3200" dirty="0"/>
              <a:t> </a:t>
            </a:r>
            <a:r>
              <a:rPr lang="nl-NL" sz="3200" dirty="0" err="1"/>
              <a:t>discuss</a:t>
            </a:r>
            <a:r>
              <a:rPr lang="nl-NL" sz="3200" dirty="0"/>
              <a:t> </a:t>
            </a:r>
            <a:r>
              <a:rPr lang="nl-NL" sz="3200" dirty="0" err="1"/>
              <a:t>with</a:t>
            </a:r>
            <a:r>
              <a:rPr lang="nl-NL" sz="3200" dirty="0"/>
              <a:t> </a:t>
            </a:r>
            <a:r>
              <a:rPr lang="nl-NL" sz="3200" dirty="0" err="1"/>
              <a:t>your</a:t>
            </a:r>
            <a:r>
              <a:rPr lang="nl-NL" sz="3200" dirty="0"/>
              <a:t> team member </a:t>
            </a:r>
            <a:r>
              <a:rPr lang="nl-NL" sz="3200" dirty="0" err="1"/>
              <a:t>who</a:t>
            </a:r>
            <a:r>
              <a:rPr lang="nl-NL" sz="3200" dirty="0"/>
              <a:t> has </a:t>
            </a:r>
            <a:r>
              <a:rPr lang="nl-NL" sz="3200" dirty="0" err="1"/>
              <a:t>the</a:t>
            </a:r>
            <a:r>
              <a:rPr lang="nl-NL" sz="3200" dirty="0"/>
              <a:t> </a:t>
            </a:r>
            <a:r>
              <a:rPr lang="nl-NL" sz="3200" dirty="0" err="1"/>
              <a:t>same</a:t>
            </a:r>
            <a:r>
              <a:rPr lang="nl-NL" sz="3200" dirty="0"/>
              <a:t> </a:t>
            </a:r>
            <a:r>
              <a:rPr lang="nl-NL" sz="3200" dirty="0" err="1"/>
              <a:t>text</a:t>
            </a:r>
            <a:r>
              <a:rPr lang="nl-NL" sz="3200" dirty="0"/>
              <a:t>.</a:t>
            </a:r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614C16A5-7F59-4EA2-BEF6-C36137246211}"/>
              </a:ext>
            </a:extLst>
          </p:cNvPr>
          <p:cNvSpPr txBox="1"/>
          <p:nvPr/>
        </p:nvSpPr>
        <p:spPr>
          <a:xfrm>
            <a:off x="6194748" y="3293503"/>
            <a:ext cx="37111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/>
              <a:t>Match </a:t>
            </a:r>
            <a:r>
              <a:rPr lang="nl-NL" sz="3200" dirty="0" err="1"/>
              <a:t>the</a:t>
            </a:r>
            <a:r>
              <a:rPr lang="nl-NL" sz="3200" dirty="0"/>
              <a:t> </a:t>
            </a:r>
            <a:r>
              <a:rPr lang="nl-NL" sz="3200" dirty="0" err="1"/>
              <a:t>paragraphs</a:t>
            </a:r>
            <a:r>
              <a:rPr lang="nl-NL" sz="3200" dirty="0"/>
              <a:t> </a:t>
            </a:r>
            <a:r>
              <a:rPr lang="nl-NL" sz="3200" dirty="0" err="1"/>
              <a:t>with</a:t>
            </a:r>
            <a:r>
              <a:rPr lang="nl-NL" sz="3200" dirty="0"/>
              <a:t> </a:t>
            </a:r>
            <a:r>
              <a:rPr lang="nl-NL" sz="3200" dirty="0" err="1"/>
              <a:t>the</a:t>
            </a:r>
            <a:r>
              <a:rPr lang="nl-NL" sz="3200" dirty="0"/>
              <a:t> </a:t>
            </a:r>
            <a:r>
              <a:rPr lang="nl-NL" sz="3200" dirty="0" err="1"/>
              <a:t>key</a:t>
            </a:r>
            <a:r>
              <a:rPr lang="nl-NL" sz="3200" dirty="0"/>
              <a:t> </a:t>
            </a:r>
            <a:r>
              <a:rPr lang="nl-NL" sz="3200" dirty="0" err="1"/>
              <a:t>elements</a:t>
            </a:r>
            <a:endParaRPr lang="nl-NL" sz="3200" dirty="0"/>
          </a:p>
        </p:txBody>
      </p:sp>
    </p:spTree>
    <p:extLst>
      <p:ext uri="{BB962C8B-B14F-4D97-AF65-F5344CB8AC3E}">
        <p14:creationId xmlns:p14="http://schemas.microsoft.com/office/powerpoint/2010/main" val="36965319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 descr="Klantbeoordeling">
            <a:extLst>
              <a:ext uri="{FF2B5EF4-FFF2-40B4-BE49-F238E27FC236}">
                <a16:creationId xmlns:a16="http://schemas.microsoft.com/office/drawing/2014/main" id="{BE9951C8-9E6A-420A-BB61-828568D56E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93108" y="2378552"/>
            <a:ext cx="914400" cy="914400"/>
          </a:xfrm>
          <a:prstGeom prst="rect">
            <a:avLst/>
          </a:prstGeom>
        </p:spPr>
      </p:pic>
      <p:pic>
        <p:nvPicPr>
          <p:cNvPr id="4" name="Graphic 3" descr="Help">
            <a:extLst>
              <a:ext uri="{FF2B5EF4-FFF2-40B4-BE49-F238E27FC236}">
                <a16:creationId xmlns:a16="http://schemas.microsoft.com/office/drawing/2014/main" id="{87C038E4-5362-4398-A69A-9721DCC113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436973" y="2345442"/>
            <a:ext cx="914400" cy="9144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CEC9682-DEA5-4452-A45C-3E69950908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</p:spPr>
        <p:txBody>
          <a:bodyPr/>
          <a:lstStyle/>
          <a:p>
            <a:r>
              <a:rPr lang="nl-NL" dirty="0" err="1"/>
              <a:t>Exercise</a:t>
            </a:r>
            <a:endParaRPr lang="nl-NL" dirty="0"/>
          </a:p>
        </p:txBody>
      </p:sp>
      <p:sp>
        <p:nvSpPr>
          <p:cNvPr id="25" name="Tekstvak 24">
            <a:extLst>
              <a:ext uri="{FF2B5EF4-FFF2-40B4-BE49-F238E27FC236}">
                <a16:creationId xmlns:a16="http://schemas.microsoft.com/office/drawing/2014/main" id="{8B7CC4A8-5776-48EC-BDD7-1E4CF79BE438}"/>
              </a:ext>
            </a:extLst>
          </p:cNvPr>
          <p:cNvSpPr txBox="1"/>
          <p:nvPr/>
        </p:nvSpPr>
        <p:spPr>
          <a:xfrm>
            <a:off x="1791093" y="3293503"/>
            <a:ext cx="42061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/>
              <a:t>Guess: is </a:t>
            </a:r>
            <a:r>
              <a:rPr lang="nl-NL" sz="3200" dirty="0" err="1"/>
              <a:t>your</a:t>
            </a:r>
            <a:r>
              <a:rPr lang="nl-NL" sz="3200" dirty="0"/>
              <a:t> </a:t>
            </a:r>
            <a:r>
              <a:rPr lang="nl-NL" sz="3200" dirty="0" err="1"/>
              <a:t>version</a:t>
            </a:r>
            <a:r>
              <a:rPr lang="nl-NL" sz="3200" dirty="0"/>
              <a:t> step 1 or step 2?</a:t>
            </a:r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614C16A5-7F59-4EA2-BEF6-C36137246211}"/>
              </a:ext>
            </a:extLst>
          </p:cNvPr>
          <p:cNvSpPr txBox="1"/>
          <p:nvPr/>
        </p:nvSpPr>
        <p:spPr>
          <a:xfrm>
            <a:off x="6194748" y="3293503"/>
            <a:ext cx="37111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/>
              <a:t>Exchange </a:t>
            </a:r>
            <a:r>
              <a:rPr lang="nl-NL" sz="3200" dirty="0" err="1"/>
              <a:t>texts</a:t>
            </a:r>
            <a:r>
              <a:rPr lang="nl-NL" sz="3200" dirty="0"/>
              <a:t> </a:t>
            </a:r>
            <a:r>
              <a:rPr lang="nl-NL" sz="3200" dirty="0" err="1"/>
              <a:t>and</a:t>
            </a:r>
            <a:r>
              <a:rPr lang="nl-NL" sz="3200" dirty="0"/>
              <a:t> </a:t>
            </a:r>
            <a:r>
              <a:rPr lang="nl-NL" sz="3200" dirty="0" err="1"/>
              <a:t>compare</a:t>
            </a:r>
            <a:r>
              <a:rPr lang="nl-NL" sz="3200" dirty="0"/>
              <a:t>. Does </a:t>
            </a:r>
            <a:r>
              <a:rPr lang="nl-NL" sz="3200" dirty="0" err="1"/>
              <a:t>your</a:t>
            </a:r>
            <a:r>
              <a:rPr lang="nl-NL" sz="3200" dirty="0"/>
              <a:t> </a:t>
            </a:r>
            <a:r>
              <a:rPr lang="nl-NL" sz="3200" dirty="0" err="1"/>
              <a:t>answer</a:t>
            </a:r>
            <a:r>
              <a:rPr lang="nl-NL" sz="3200" dirty="0"/>
              <a:t> change?</a:t>
            </a:r>
          </a:p>
        </p:txBody>
      </p:sp>
    </p:spTree>
    <p:extLst>
      <p:ext uri="{BB962C8B-B14F-4D97-AF65-F5344CB8AC3E}">
        <p14:creationId xmlns:p14="http://schemas.microsoft.com/office/powerpoint/2010/main" val="27732766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EC9682-DEA5-4452-A45C-3E69950908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</p:spPr>
        <p:txBody>
          <a:bodyPr/>
          <a:lstStyle/>
          <a:p>
            <a:r>
              <a:rPr lang="en-US" dirty="0"/>
              <a:t>Before vs. After: </a:t>
            </a:r>
            <a:br>
              <a:rPr lang="en-US" dirty="0"/>
            </a:br>
            <a:r>
              <a:rPr lang="en-US" dirty="0"/>
              <a:t>Learning from RE-USE</a:t>
            </a:r>
            <a:endParaRPr lang="nl-NL" dirty="0"/>
          </a:p>
        </p:txBody>
      </p:sp>
      <p:sp>
        <p:nvSpPr>
          <p:cNvPr id="25" name="Tekstvak 24">
            <a:extLst>
              <a:ext uri="{FF2B5EF4-FFF2-40B4-BE49-F238E27FC236}">
                <a16:creationId xmlns:a16="http://schemas.microsoft.com/office/drawing/2014/main" id="{8B7CC4A8-5776-48EC-BDD7-1E4CF79BE438}"/>
              </a:ext>
            </a:extLst>
          </p:cNvPr>
          <p:cNvSpPr txBox="1"/>
          <p:nvPr/>
        </p:nvSpPr>
        <p:spPr>
          <a:xfrm>
            <a:off x="1543050" y="1797849"/>
            <a:ext cx="945832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Step 1 Summary Issues:</a:t>
            </a:r>
          </a:p>
          <a:p>
            <a:endParaRPr lang="en-US" sz="3200" dirty="0">
              <a:solidFill>
                <a:srgbClr val="C00000"/>
              </a:solidFill>
            </a:endParaRPr>
          </a:p>
          <a:p>
            <a:r>
              <a:rPr lang="en-US" sz="3200" dirty="0">
                <a:solidFill>
                  <a:srgbClr val="C00000"/>
                </a:solidFill>
              </a:rPr>
              <a:t>⚠️</a:t>
            </a:r>
            <a:r>
              <a:rPr lang="en-US" sz="3200" dirty="0"/>
              <a:t> Too much background, not enough focus on impact</a:t>
            </a:r>
          </a:p>
          <a:p>
            <a:endParaRPr lang="en-US" sz="3200" dirty="0"/>
          </a:p>
          <a:p>
            <a:r>
              <a:rPr lang="en-US" sz="3200" dirty="0">
                <a:solidFill>
                  <a:srgbClr val="C00000"/>
                </a:solidFill>
              </a:rPr>
              <a:t>⚠️</a:t>
            </a:r>
            <a:r>
              <a:rPr lang="en-US" sz="3200" dirty="0"/>
              <a:t> Missing clear responses to funding criteria</a:t>
            </a:r>
          </a:p>
          <a:p>
            <a:endParaRPr lang="en-US" sz="3200" dirty="0"/>
          </a:p>
          <a:p>
            <a:r>
              <a:rPr lang="en-US" sz="3200" dirty="0">
                <a:solidFill>
                  <a:srgbClr val="C00000"/>
                </a:solidFill>
              </a:rPr>
              <a:t>⚠️</a:t>
            </a:r>
            <a:r>
              <a:rPr lang="en-US" sz="3200" dirty="0"/>
              <a:t> Unstructured and lacks a compelling case</a:t>
            </a:r>
          </a:p>
        </p:txBody>
      </p:sp>
    </p:spTree>
    <p:extLst>
      <p:ext uri="{BB962C8B-B14F-4D97-AF65-F5344CB8AC3E}">
        <p14:creationId xmlns:p14="http://schemas.microsoft.com/office/powerpoint/2010/main" val="361778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4_Aangepast ontwerp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angepast ontwerp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Aangepast ontwerp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Aangepast ontwerp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Aangepast ontwerp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aa10666-3826-4775-b5a9-81923acd8448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44273368874E241AF03CC987A840BE6" ma:contentTypeVersion="12" ma:contentTypeDescription="Een nieuw document maken." ma:contentTypeScope="" ma:versionID="dd3f82ebda1d21d94f9bcb643718e153">
  <xsd:schema xmlns:xsd="http://www.w3.org/2001/XMLSchema" xmlns:xs="http://www.w3.org/2001/XMLSchema" xmlns:p="http://schemas.microsoft.com/office/2006/metadata/properties" xmlns:ns2="baa10666-3826-4775-b5a9-81923acd8448" xmlns:ns3="c998cd4f-a111-4ba2-a5e4-bf7315e37dea" targetNamespace="http://schemas.microsoft.com/office/2006/metadata/properties" ma:root="true" ma:fieldsID="8ec5285739e0f9537ebe3fe1fe79412d" ns2:_="" ns3:_="">
    <xsd:import namespace="baa10666-3826-4775-b5a9-81923acd8448"/>
    <xsd:import namespace="c998cd4f-a111-4ba2-a5e4-bf7315e37de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a10666-3826-4775-b5a9-81923acd844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Afbeeldingtags" ma:readOnly="false" ma:fieldId="{5cf76f15-5ced-4ddc-b409-7134ff3c332f}" ma:taxonomyMulti="true" ma:sspId="8d5b7d9b-e180-4195-91f8-883dac7ab70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98cd4f-a111-4ba2-a5e4-bf7315e37de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BA91997-1D02-4E4D-8B57-CFCA04CCE380}">
  <ds:schemaRefs>
    <ds:schemaRef ds:uri="http://schemas.microsoft.com/office/2006/metadata/properties"/>
    <ds:schemaRef ds:uri="http://schemas.microsoft.com/office/infopath/2007/PartnerControls"/>
    <ds:schemaRef ds:uri="319f5eb3-2bb0-4db0-958d-3ea35cf42437"/>
    <ds:schemaRef ds:uri="7f329d78-a756-4e4e-88e7-8c1ab4e1476e"/>
  </ds:schemaRefs>
</ds:datastoreItem>
</file>

<file path=customXml/itemProps2.xml><?xml version="1.0" encoding="utf-8"?>
<ds:datastoreItem xmlns:ds="http://schemas.openxmlformats.org/officeDocument/2006/customXml" ds:itemID="{73645259-057A-4CC5-A45D-C41823A5B1DD}"/>
</file>

<file path=customXml/itemProps3.xml><?xml version="1.0" encoding="utf-8"?>
<ds:datastoreItem xmlns:ds="http://schemas.openxmlformats.org/officeDocument/2006/customXml" ds:itemID="{426EDF3C-567B-49DB-BCA3-FED201C6F1E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375</Words>
  <Application>Microsoft Office PowerPoint</Application>
  <PresentationFormat>Breedbeeld</PresentationFormat>
  <Paragraphs>65</Paragraphs>
  <Slides>11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5</vt:i4>
      </vt:variant>
      <vt:variant>
        <vt:lpstr>Diatitels</vt:lpstr>
      </vt:variant>
      <vt:variant>
        <vt:i4>11</vt:i4>
      </vt:variant>
    </vt:vector>
  </HeadingPairs>
  <TitlesOfParts>
    <vt:vector size="19" baseType="lpstr">
      <vt:lpstr>Arial</vt:lpstr>
      <vt:lpstr>Calibri</vt:lpstr>
      <vt:lpstr>Open Sans</vt:lpstr>
      <vt:lpstr>4_Aangepast ontwerp</vt:lpstr>
      <vt:lpstr>Aangepast ontwerp</vt:lpstr>
      <vt:lpstr>1_Aangepast ontwerp</vt:lpstr>
      <vt:lpstr>2_Aangepast ontwerp</vt:lpstr>
      <vt:lpstr>3_Aangepast ontwerp</vt:lpstr>
      <vt:lpstr>PowerPoint-presentatie</vt:lpstr>
      <vt:lpstr>Why a Strong Project Summary Matters</vt:lpstr>
      <vt:lpstr>Key Elements of a Strong Summary</vt:lpstr>
      <vt:lpstr>Avoid jargon</vt:lpstr>
      <vt:lpstr>Exercise</vt:lpstr>
      <vt:lpstr>Exercise</vt:lpstr>
      <vt:lpstr>Exercise</vt:lpstr>
      <vt:lpstr>Exercise</vt:lpstr>
      <vt:lpstr>Before vs. After:  Learning from RE-USE</vt:lpstr>
      <vt:lpstr>Before vs. After:  Learning from RE-USE</vt:lpstr>
      <vt:lpstr>Key Takeaways</vt:lpstr>
    </vt:vector>
  </TitlesOfParts>
  <Company>VSPL2105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Weisser, Isabelle</dc:creator>
  <cp:lastModifiedBy>Steenkiste van, Iris</cp:lastModifiedBy>
  <cp:revision>40</cp:revision>
  <dcterms:created xsi:type="dcterms:W3CDTF">2022-09-08T15:31:52Z</dcterms:created>
  <dcterms:modified xsi:type="dcterms:W3CDTF">2025-02-20T16:28:04Z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0x010100144273368874E241AF03CC987A840BE6</vt:lpwstr>
  </property>
  <property fmtid="{D5CDD505-2E9C-101B-9397-08002B2CF9AE}" pid="3" name="MediaServiceImageTags">
    <vt:lpwstr/>
  </property>
</Properties>
</file>